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70" r:id="rId4"/>
    <p:sldId id="271" r:id="rId5"/>
    <p:sldId id="278" r:id="rId6"/>
    <p:sldId id="267" r:id="rId7"/>
    <p:sldId id="273" r:id="rId8"/>
    <p:sldId id="272" r:id="rId9"/>
    <p:sldId id="275" r:id="rId10"/>
    <p:sldId id="274" r:id="rId11"/>
    <p:sldId id="276" r:id="rId12"/>
    <p:sldId id="277" r:id="rId13"/>
    <p:sldId id="280" r:id="rId14"/>
    <p:sldId id="279" r:id="rId15"/>
    <p:sldId id="281" r:id="rId16"/>
    <p:sldId id="282" r:id="rId17"/>
    <p:sldId id="283" r:id="rId18"/>
    <p:sldId id="285" r:id="rId19"/>
    <p:sldId id="286" r:id="rId20"/>
    <p:sldId id="287" r:id="rId21"/>
    <p:sldId id="288" r:id="rId22"/>
    <p:sldId id="289" r:id="rId23"/>
    <p:sldId id="290" r:id="rId24"/>
    <p:sldId id="293" r:id="rId25"/>
    <p:sldId id="292" r:id="rId26"/>
    <p:sldId id="291" r:id="rId27"/>
    <p:sldId id="294" r:id="rId28"/>
    <p:sldId id="295" r:id="rId29"/>
    <p:sldId id="296" r:id="rId30"/>
    <p:sldId id="297" r:id="rId31"/>
    <p:sldId id="262" r:id="rId32"/>
    <p:sldId id="300" r:id="rId33"/>
    <p:sldId id="298" r:id="rId34"/>
    <p:sldId id="299" r:id="rId35"/>
    <p:sldId id="301" r:id="rId36"/>
    <p:sldId id="263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260" r:id="rId50"/>
    <p:sldId id="261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982" autoAdjust="0"/>
  </p:normalViewPr>
  <p:slideViewPr>
    <p:cSldViewPr snapToGrid="0">
      <p:cViewPr>
        <p:scale>
          <a:sx n="87" d="100"/>
          <a:sy n="87" d="100"/>
        </p:scale>
        <p:origin x="57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11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18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19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8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42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54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7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97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2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82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4834-327B-414D-86B3-BC1B642BB5BB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62559-AF72-48FE-80B4-6844B9087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66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EECE1-3A21-4EE8-BECF-01A6E49FC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998" y="1872499"/>
            <a:ext cx="10122280" cy="1927462"/>
          </a:xfrm>
        </p:spPr>
        <p:txBody>
          <a:bodyPr/>
          <a:lstStyle/>
          <a:p>
            <a:r>
              <a:rPr lang="en-US" altLang="zh-CN" dirty="0" smtClean="0"/>
              <a:t>Self-supervised learning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733341" y="3153630"/>
            <a:ext cx="2157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Part </a:t>
            </a:r>
            <a:r>
              <a:rPr lang="en-US" altLang="zh-CN" sz="3600" dirty="0"/>
              <a:t>III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7958565" y="4701787"/>
            <a:ext cx="370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元</a:t>
            </a:r>
            <a:r>
              <a:rPr lang="zh-CN" altLang="en-US" sz="24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培学院  张铎</a:t>
            </a:r>
            <a:endParaRPr lang="zh-CN" altLang="en-US" sz="2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071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Learn to </a:t>
            </a:r>
            <a:r>
              <a:rPr lang="en-US" altLang="zh-CN" b="1" dirty="0" smtClean="0"/>
              <a:t>rank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multi-task</a:t>
            </a:r>
            <a:r>
              <a:rPr lang="en-US" altLang="zh-CN" dirty="0" smtClean="0"/>
              <a:t> :</a:t>
            </a:r>
          </a:p>
          <a:p>
            <a:pPr marL="0" indent="0">
              <a:buNone/>
            </a:pPr>
            <a:r>
              <a:rPr lang="en-US" altLang="zh-CN" sz="2400" dirty="0" smtClean="0"/>
              <a:t>Rank : A new auxiliary task to address the first drawback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350" y="2431099"/>
            <a:ext cx="4490880" cy="43676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17783" y="3925897"/>
            <a:ext cx="323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Patches contained in patches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89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Learn to </a:t>
            </a:r>
            <a:r>
              <a:rPr lang="en-US" altLang="zh-CN" b="1" dirty="0" smtClean="0"/>
              <a:t>rank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multi-task</a:t>
            </a:r>
            <a:r>
              <a:rPr lang="en-US" altLang="zh-CN" dirty="0" smtClean="0"/>
              <a:t> 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New training pipeline: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22" y="2857693"/>
            <a:ext cx="7954224" cy="23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Learn to </a:t>
            </a:r>
            <a:r>
              <a:rPr lang="en-US" altLang="zh-CN" b="1" dirty="0" smtClean="0"/>
              <a:t>rank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multi-task</a:t>
            </a:r>
            <a:r>
              <a:rPr lang="en-US" altLang="zh-CN" dirty="0" smtClean="0"/>
              <a:t> 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New training pipeline: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22" y="2857693"/>
            <a:ext cx="7954224" cy="2339477"/>
          </a:xfrm>
          <a:prstGeom prst="rect">
            <a:avLst/>
          </a:prstGeom>
        </p:spPr>
      </p:pic>
      <p:sp>
        <p:nvSpPr>
          <p:cNvPr id="6" name="笑脸 5"/>
          <p:cNvSpPr/>
          <p:nvPr/>
        </p:nvSpPr>
        <p:spPr>
          <a:xfrm>
            <a:off x="7802514" y="5197170"/>
            <a:ext cx="744661" cy="717283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6210" y="6435241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zh-CN" b="1" dirty="0" smtClean="0"/>
              <a:t>[1]X</a:t>
            </a:r>
            <a:r>
              <a:rPr lang="en-US" altLang="zh-CN" b="1" dirty="0"/>
              <a:t>. Liu et al. </a:t>
            </a:r>
            <a:r>
              <a:rPr lang="en-US" altLang="zh-CN" dirty="0"/>
              <a:t>Leveraging Unlabeled Data for Crowd Counting by 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52679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Model pipeline:</a:t>
            </a:r>
          </a:p>
        </p:txBody>
      </p:sp>
      <p:sp>
        <p:nvSpPr>
          <p:cNvPr id="4" name="矩形 3"/>
          <p:cNvSpPr/>
          <p:nvPr/>
        </p:nvSpPr>
        <p:spPr>
          <a:xfrm>
            <a:off x="436210" y="6435241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zh-CN" b="1" dirty="0" smtClean="0"/>
              <a:t>[1]X</a:t>
            </a:r>
            <a:r>
              <a:rPr lang="en-US" altLang="zh-CN" b="1" dirty="0"/>
              <a:t>. Liu et al. </a:t>
            </a:r>
            <a:r>
              <a:rPr lang="en-US" altLang="zh-CN" dirty="0"/>
              <a:t>Leveraging Unlabeled Data for Crowd Counting by Learning to Rank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48" y="2242461"/>
            <a:ext cx="9996561" cy="27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69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Model pipeline:</a:t>
            </a:r>
          </a:p>
        </p:txBody>
      </p:sp>
      <p:sp>
        <p:nvSpPr>
          <p:cNvPr id="4" name="矩形 3"/>
          <p:cNvSpPr/>
          <p:nvPr/>
        </p:nvSpPr>
        <p:spPr>
          <a:xfrm>
            <a:off x="436210" y="6435241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zh-CN" b="1" dirty="0" smtClean="0"/>
              <a:t>[1]X</a:t>
            </a:r>
            <a:r>
              <a:rPr lang="en-US" altLang="zh-CN" b="1" dirty="0"/>
              <a:t>. Liu et al. </a:t>
            </a:r>
            <a:r>
              <a:rPr lang="en-US" altLang="zh-CN" dirty="0"/>
              <a:t>Leveraging Unlabeled Data for Crowd Counting by Learning to Rank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693"/>
            <a:ext cx="7840580" cy="2166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326" y="3101711"/>
            <a:ext cx="2266967" cy="7572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458" y="4147912"/>
            <a:ext cx="4100542" cy="8763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27326" y="5024218"/>
            <a:ext cx="421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where S (</a:t>
            </a:r>
            <a:r>
              <a:rPr lang="en-US" altLang="zh-CN" dirty="0" err="1"/>
              <a:t>i</a:t>
            </a:r>
            <a:r>
              <a:rPr lang="en-US" altLang="zh-CN" dirty="0"/>
              <a:t>) is the set of patches containing fewer </a:t>
            </a:r>
            <a:r>
              <a:rPr lang="en-US" altLang="zh-CN" dirty="0" smtClean="0"/>
              <a:t>people than </a:t>
            </a:r>
            <a:r>
              <a:rPr lang="en-US" altLang="zh-CN" dirty="0"/>
              <a:t>patch </a:t>
            </a:r>
            <a:r>
              <a:rPr lang="en-US" altLang="zh-CN" dirty="0" err="1"/>
              <a:t>i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459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Results:</a:t>
            </a:r>
          </a:p>
        </p:txBody>
      </p:sp>
      <p:sp>
        <p:nvSpPr>
          <p:cNvPr id="4" name="矩形 3"/>
          <p:cNvSpPr/>
          <p:nvPr/>
        </p:nvSpPr>
        <p:spPr>
          <a:xfrm>
            <a:off x="436210" y="6435241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zh-CN" b="1" dirty="0" smtClean="0"/>
              <a:t>[1]X</a:t>
            </a:r>
            <a:r>
              <a:rPr lang="en-US" altLang="zh-CN" b="1" dirty="0"/>
              <a:t>. Liu et al. </a:t>
            </a:r>
            <a:r>
              <a:rPr lang="en-US" altLang="zh-CN" dirty="0"/>
              <a:t>Leveraging Unlabeled Data for Crowd Counting by Learning to Rank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84" y="2441244"/>
            <a:ext cx="9325043" cy="20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Results:</a:t>
            </a:r>
          </a:p>
        </p:txBody>
      </p:sp>
      <p:sp>
        <p:nvSpPr>
          <p:cNvPr id="4" name="矩形 3"/>
          <p:cNvSpPr/>
          <p:nvPr/>
        </p:nvSpPr>
        <p:spPr>
          <a:xfrm>
            <a:off x="436210" y="6435241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zh-CN" b="1" dirty="0" smtClean="0"/>
              <a:t>[1]X</a:t>
            </a:r>
            <a:r>
              <a:rPr lang="en-US" altLang="zh-CN" b="1" dirty="0"/>
              <a:t>. Liu et al. </a:t>
            </a:r>
            <a:r>
              <a:rPr lang="en-US" altLang="zh-CN" dirty="0"/>
              <a:t>Leveraging Unlabeled Data for Crowd Counting by Learning to Rank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1" y="1602178"/>
            <a:ext cx="5000662" cy="47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70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Multi-task model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9586" y="5768483"/>
            <a:ext cx="10257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zh-CN" b="1" dirty="0" smtClean="0"/>
              <a:t>[3]X</a:t>
            </a:r>
            <a:r>
              <a:rPr lang="en-US" altLang="zh-CN" b="1" dirty="0"/>
              <a:t>. Liu et al</a:t>
            </a:r>
            <a:r>
              <a:rPr lang="en-US" altLang="zh-CN" dirty="0"/>
              <a:t>. Exploiting Unlabeled Data in CNNs by Self-supervised Learning to Rank</a:t>
            </a:r>
            <a:endParaRPr lang="en-US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28" y="1690688"/>
            <a:ext cx="8663051" cy="23336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08341" y="4457016"/>
            <a:ext cx="746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Other similar tasks such as IQA 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 could be performed in this pipeline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9586" y="5399151"/>
            <a:ext cx="10178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zh-CN" b="1" dirty="0" smtClean="0"/>
              <a:t>[2]X</a:t>
            </a:r>
            <a:r>
              <a:rPr lang="en-US" altLang="zh-CN" b="1" dirty="0"/>
              <a:t>. Liu et al</a:t>
            </a:r>
            <a:r>
              <a:rPr lang="en-US" altLang="zh-CN" dirty="0"/>
              <a:t>. Learning from rankings for no-reference image quality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49674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36" y="2857693"/>
            <a:ext cx="1209962" cy="611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28" y="1982936"/>
            <a:ext cx="6071654" cy="6507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6734A97-89C7-4AFA-A1CD-BECFCDF2C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1252" y="1532130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 smtClean="0"/>
                  <a:t>Basic GAN : a </a:t>
                </a:r>
                <a:r>
                  <a:rPr lang="en-US" altLang="zh-CN" sz="2400" dirty="0" err="1" smtClean="0"/>
                  <a:t>minmax</a:t>
                </a:r>
                <a:r>
                  <a:rPr lang="en-US" altLang="zh-CN" sz="2400" dirty="0" smtClean="0"/>
                  <a:t> game with real/fake signal to learn the distribution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altLang="zh-CN" sz="2400" dirty="0" smtClean="0"/>
                  <a:t>                              </a:t>
                </a:r>
                <a:r>
                  <a:rPr lang="en-US" altLang="zh-CN" sz="1800" dirty="0" smtClean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Pre>
                          <m:sPre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sPre>
                        <m:sPre>
                          <m:sPre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sPre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zh-CN" sz="3600" dirty="0" smtClean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6734A97-89C7-4AFA-A1CD-BECFCDF2C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252" y="1532130"/>
                <a:ext cx="10515600" cy="4351338"/>
              </a:xfrm>
              <a:blipFill>
                <a:blip r:embed="rId4"/>
                <a:stretch>
                  <a:fillRect l="-870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637314" y="3874702"/>
            <a:ext cx="4332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Problem:</a:t>
            </a:r>
          </a:p>
          <a:p>
            <a:r>
              <a:rPr lang="en-US" altLang="zh-CN" sz="2400" dirty="0" smtClean="0"/>
              <a:t>1. catastrophic forgetting</a:t>
            </a:r>
          </a:p>
          <a:p>
            <a:r>
              <a:rPr lang="en-US" altLang="zh-CN" sz="2400" dirty="0" smtClean="0"/>
              <a:t>2. Collapsed mode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7049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36" y="2857693"/>
            <a:ext cx="1209962" cy="611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28" y="1982936"/>
            <a:ext cx="6071654" cy="6507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6734A97-89C7-4AFA-A1CD-BECFCDF2C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1252" y="153213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 smtClean="0"/>
                  <a:t>Basic GAN : a </a:t>
                </a:r>
                <a:r>
                  <a:rPr lang="en-US" altLang="zh-CN" sz="2400" dirty="0" err="1" smtClean="0"/>
                  <a:t>minmax</a:t>
                </a:r>
                <a:r>
                  <a:rPr lang="en-US" altLang="zh-CN" sz="2400" dirty="0" smtClean="0"/>
                  <a:t> game with real/fake signal to learn the distribution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altLang="zh-CN" sz="2400" dirty="0" smtClean="0"/>
                  <a:t>                              </a:t>
                </a:r>
                <a:r>
                  <a:rPr lang="en-US" altLang="zh-CN" sz="1800" dirty="0" smtClean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Pre>
                          <m:sPre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sPre>
                        <m:sPre>
                          <m:sPre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sPre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zh-CN" sz="3600" dirty="0" smtClean="0"/>
              </a:p>
              <a:p>
                <a:r>
                  <a:rPr lang="en-US" altLang="zh-CN" sz="2400" dirty="0" smtClean="0"/>
                  <a:t>Self-supervised GAN (SSGAN)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6734A97-89C7-4AFA-A1CD-BECFCDF2C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252" y="1532130"/>
                <a:ext cx="10515600" cy="4351338"/>
              </a:xfrm>
              <a:blipFill>
                <a:blip r:embed="rId4"/>
                <a:stretch>
                  <a:fillRect l="-754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638" y="4066416"/>
            <a:ext cx="5548526" cy="13871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4121" y="5698802"/>
            <a:ext cx="3794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 : Auxiliary classifier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426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199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Self-supervised methods we have seen :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23" y="3335902"/>
            <a:ext cx="1594433" cy="1572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7241" y="4908837"/>
            <a:ext cx="2651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Images or videos etc.</a:t>
            </a: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Without labels</a:t>
            </a:r>
          </a:p>
          <a:p>
            <a:pPr algn="ctr"/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Large amount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356450" y="4040881"/>
            <a:ext cx="1045811" cy="32852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61050" y="3563099"/>
            <a:ext cx="2841758" cy="1284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40007" y="3912755"/>
            <a:ext cx="2321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Network </a:t>
            </a:r>
            <a:endParaRPr lang="zh-CN" altLang="en-US" sz="3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561050" y="4990031"/>
            <a:ext cx="2858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 the network through </a:t>
            </a:r>
            <a:r>
              <a:rPr lang="en-US" altLang="zh-CN" dirty="0" smtClean="0">
                <a:solidFill>
                  <a:srgbClr val="FF0000"/>
                </a:solidFill>
              </a:rPr>
              <a:t>auxiliary tasks</a:t>
            </a:r>
            <a:r>
              <a:rPr lang="en-US" altLang="zh-CN" dirty="0" smtClean="0"/>
              <a:t>, such as cropping, rotation, relative place, colorization…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9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51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Self-supervised GAN (SSGAN)</a:t>
            </a:r>
          </a:p>
          <a:p>
            <a:pPr marL="0" indent="0">
              <a:buNone/>
            </a:pPr>
            <a:r>
              <a:rPr lang="en-US" altLang="zh-CN" sz="2400" b="1" dirty="0" smtClean="0"/>
              <a:t>More detail: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17" y="365125"/>
            <a:ext cx="5548526" cy="1387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51079"/>
          <a:stretch/>
        </p:blipFill>
        <p:spPr>
          <a:xfrm>
            <a:off x="1379586" y="4069663"/>
            <a:ext cx="3651668" cy="2332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9784"/>
          <a:stretch/>
        </p:blipFill>
        <p:spPr>
          <a:xfrm>
            <a:off x="6662374" y="3886325"/>
            <a:ext cx="3675275" cy="24100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b="56977"/>
          <a:stretch/>
        </p:blipFill>
        <p:spPr>
          <a:xfrm>
            <a:off x="2696888" y="2040592"/>
            <a:ext cx="6870818" cy="10150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55648"/>
          <a:stretch/>
        </p:blipFill>
        <p:spPr>
          <a:xfrm>
            <a:off x="2696888" y="3054616"/>
            <a:ext cx="6715409" cy="10227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36210" y="6463029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altLang="zh-CN" b="1" dirty="0"/>
              <a:t>[4] Ting </a:t>
            </a:r>
            <a:r>
              <a:rPr lang="en-US" altLang="zh-CN" b="1" dirty="0" smtClean="0"/>
              <a:t>Chen et </a:t>
            </a:r>
            <a:r>
              <a:rPr lang="en-US" altLang="zh-CN" b="1" dirty="0"/>
              <a:t>al. </a:t>
            </a:r>
            <a:r>
              <a:rPr lang="en-US" altLang="zh-CN" dirty="0"/>
              <a:t>Self-supervised </a:t>
            </a:r>
            <a:r>
              <a:rPr lang="en-US" altLang="zh-CN" dirty="0" err="1"/>
              <a:t>gans</a:t>
            </a:r>
            <a:r>
              <a:rPr lang="en-US" altLang="zh-CN" dirty="0"/>
              <a:t> via </a:t>
            </a:r>
            <a:r>
              <a:rPr lang="en-US" altLang="zh-CN" dirty="0" smtClean="0"/>
              <a:t>auxiliary rotation </a:t>
            </a:r>
            <a:r>
              <a:rPr lang="en-US" altLang="zh-CN" dirty="0"/>
              <a:t>loss. In CVPR, 2019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899384" y="2449959"/>
            <a:ext cx="167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 : rotations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047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Analysis on Auxiliary Self-supervised </a:t>
            </a:r>
            <a:r>
              <a:rPr lang="en-US" altLang="zh-CN" dirty="0" smtClean="0"/>
              <a:t>Tasks</a:t>
            </a:r>
          </a:p>
          <a:p>
            <a:r>
              <a:rPr lang="en-US" altLang="zh-CN" sz="2400" dirty="0" err="1" smtClean="0"/>
              <a:t>SSTask</a:t>
            </a:r>
            <a:r>
              <a:rPr lang="en-US" altLang="zh-CN" sz="2400" dirty="0" smtClean="0"/>
              <a:t> help the </a:t>
            </a:r>
            <a:r>
              <a:rPr lang="en-US" altLang="zh-CN" sz="2400" b="1" dirty="0" smtClean="0"/>
              <a:t>Generator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   because the Classifier is trained only on the real samples </a:t>
            </a:r>
          </a:p>
          <a:p>
            <a:r>
              <a:rPr lang="en-US" altLang="zh-CN" sz="2400" dirty="0" smtClean="0"/>
              <a:t>However the relationship between the task and the </a:t>
            </a:r>
            <a:r>
              <a:rPr lang="en-US" altLang="zh-CN" sz="2400" b="1" dirty="0" smtClean="0"/>
              <a:t>Discriminator</a:t>
            </a:r>
            <a:r>
              <a:rPr lang="en-US" altLang="zh-CN" sz="2400" dirty="0" smtClean="0"/>
              <a:t> is not analyzed</a:t>
            </a:r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6711946" y="226303"/>
            <a:ext cx="5240959" cy="1429739"/>
            <a:chOff x="2696888" y="2040592"/>
            <a:chExt cx="6870818" cy="203675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/>
            <a:srcRect b="56977"/>
            <a:stretch/>
          </p:blipFill>
          <p:spPr>
            <a:xfrm>
              <a:off x="2696888" y="2040592"/>
              <a:ext cx="6870818" cy="101504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/>
            <a:srcRect t="55648"/>
            <a:stretch/>
          </p:blipFill>
          <p:spPr>
            <a:xfrm>
              <a:off x="2696888" y="3054616"/>
              <a:ext cx="6715409" cy="1022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9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Analysis on Auxiliary Self-supervised </a:t>
            </a:r>
            <a:r>
              <a:rPr lang="en-US" altLang="zh-CN" dirty="0" smtClean="0"/>
              <a:t>Tasks</a:t>
            </a:r>
          </a:p>
          <a:p>
            <a:r>
              <a:rPr lang="en-US" altLang="zh-CN" sz="2400" dirty="0" smtClean="0"/>
              <a:t>Mode-collapsed Generator :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t="55648"/>
          <a:stretch/>
        </p:blipFill>
        <p:spPr>
          <a:xfrm>
            <a:off x="2298734" y="2525996"/>
            <a:ext cx="7058260" cy="9892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27" y="3733766"/>
            <a:ext cx="9123346" cy="19465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348419" y="5674379"/>
                <a:ext cx="7139986" cy="443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distribution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sample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under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transformation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419" y="5674379"/>
                <a:ext cx="7139986" cy="443006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392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Analysis on Auxiliary Self-supervised </a:t>
            </a:r>
            <a:r>
              <a:rPr lang="en-US" altLang="zh-CN" dirty="0" smtClean="0"/>
              <a:t>Tasks</a:t>
            </a:r>
          </a:p>
          <a:p>
            <a:r>
              <a:rPr lang="en-US" altLang="zh-CN" sz="2400" dirty="0" smtClean="0"/>
              <a:t>Mode-collapsed Generator : </a:t>
            </a:r>
            <a:endParaRPr lang="en-US" altLang="zh-CN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t="55648"/>
          <a:stretch/>
        </p:blipFill>
        <p:spPr>
          <a:xfrm>
            <a:off x="2298734" y="2525996"/>
            <a:ext cx="7058260" cy="9892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25" y="3649874"/>
            <a:ext cx="1924064" cy="2095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135" y="4212545"/>
            <a:ext cx="8054665" cy="15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3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Proposed new SSGAN with multi class </a:t>
            </a:r>
            <a:r>
              <a:rPr lang="en-US" altLang="zh-CN" dirty="0" err="1" smtClean="0"/>
              <a:t>minmax</a:t>
            </a:r>
            <a:r>
              <a:rPr lang="en-US" altLang="zh-CN" dirty="0" smtClean="0"/>
              <a:t> game</a:t>
            </a:r>
          </a:p>
        </p:txBody>
      </p:sp>
      <p:sp>
        <p:nvSpPr>
          <p:cNvPr id="9" name="矩形 8"/>
          <p:cNvSpPr/>
          <p:nvPr/>
        </p:nvSpPr>
        <p:spPr>
          <a:xfrm>
            <a:off x="1246577" y="6482881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[5] </a:t>
            </a:r>
            <a:r>
              <a:rPr lang="en-US" altLang="zh-CN" b="1" dirty="0"/>
              <a:t>Tran et al</a:t>
            </a:r>
            <a:r>
              <a:rPr lang="en-US" altLang="zh-CN" dirty="0"/>
              <a:t>. Self-supervised GAN: Analysis and Improvement with Multi-class Minimax </a:t>
            </a:r>
            <a:r>
              <a:rPr lang="en-US" altLang="zh-CN" dirty="0" smtClean="0"/>
              <a:t>Game,2020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0396" b="55959"/>
          <a:stretch/>
        </p:blipFill>
        <p:spPr>
          <a:xfrm>
            <a:off x="717284" y="2597790"/>
            <a:ext cx="4862199" cy="2931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0312" t="46672" r="1447" b="12865"/>
          <a:stretch/>
        </p:blipFill>
        <p:spPr>
          <a:xfrm>
            <a:off x="5837284" y="2678339"/>
            <a:ext cx="4679418" cy="2665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46577" y="648866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[5] </a:t>
            </a:r>
            <a:r>
              <a:rPr lang="en-US" altLang="zh-CN" b="1" dirty="0"/>
              <a:t>Tran et al</a:t>
            </a:r>
            <a:r>
              <a:rPr lang="en-US" altLang="zh-CN" dirty="0"/>
              <a:t>. Self-supervised GAN: Analysis and Improvement with Multi-class Minimax </a:t>
            </a:r>
            <a:r>
              <a:rPr lang="en-US" altLang="zh-CN" dirty="0" smtClean="0"/>
              <a:t>Game,2020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69468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Proposed new SSGAN with multi class </a:t>
            </a:r>
            <a:r>
              <a:rPr lang="en-US" altLang="zh-CN" dirty="0" err="1" smtClean="0"/>
              <a:t>minmax</a:t>
            </a:r>
            <a:r>
              <a:rPr lang="en-US" altLang="zh-CN" dirty="0" smtClean="0"/>
              <a:t> game</a:t>
            </a:r>
          </a:p>
        </p:txBody>
      </p:sp>
      <p:sp>
        <p:nvSpPr>
          <p:cNvPr id="9" name="矩形 8"/>
          <p:cNvSpPr/>
          <p:nvPr/>
        </p:nvSpPr>
        <p:spPr>
          <a:xfrm>
            <a:off x="1246577" y="6482881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[5] </a:t>
            </a:r>
            <a:r>
              <a:rPr lang="en-US" altLang="zh-CN" b="1" dirty="0"/>
              <a:t>Tran et al</a:t>
            </a:r>
            <a:r>
              <a:rPr lang="en-US" altLang="zh-CN" dirty="0"/>
              <a:t>. Self-supervised GAN: Analysis and Improvement with Multi-class Minimax </a:t>
            </a:r>
            <a:r>
              <a:rPr lang="en-US" altLang="zh-CN" dirty="0" smtClean="0"/>
              <a:t>Game,2020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08" y="2192606"/>
            <a:ext cx="6435397" cy="43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76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Proposed new SSGAN with multi class </a:t>
            </a:r>
            <a:r>
              <a:rPr lang="en-US" altLang="zh-CN" dirty="0" err="1" smtClean="0"/>
              <a:t>minmax</a:t>
            </a:r>
            <a:r>
              <a:rPr lang="en-US" altLang="zh-CN" dirty="0" smtClean="0"/>
              <a:t> game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57" y="2388303"/>
            <a:ext cx="9275819" cy="9695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57" y="3863736"/>
            <a:ext cx="9086711" cy="9121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21791" y="619137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[5] </a:t>
            </a:r>
            <a:r>
              <a:rPr lang="en-US" altLang="zh-CN" b="1" dirty="0"/>
              <a:t>Tran et al</a:t>
            </a:r>
            <a:r>
              <a:rPr lang="en-US" altLang="zh-CN" dirty="0"/>
              <a:t>. Self-supervised GAN: Analysis and Improvement with Multi-class Minimax </a:t>
            </a:r>
            <a:r>
              <a:rPr lang="en-US" altLang="zh-CN" dirty="0" smtClean="0"/>
              <a:t>Game,2020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0818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Proposed new SSGAN with multi class </a:t>
            </a:r>
            <a:r>
              <a:rPr lang="en-US" altLang="zh-CN" dirty="0" err="1" smtClean="0"/>
              <a:t>minmax</a:t>
            </a:r>
            <a:r>
              <a:rPr lang="en-US" altLang="zh-CN" dirty="0" smtClean="0"/>
              <a:t> game</a:t>
            </a:r>
          </a:p>
        </p:txBody>
      </p:sp>
      <p:sp>
        <p:nvSpPr>
          <p:cNvPr id="9" name="矩形 8"/>
          <p:cNvSpPr/>
          <p:nvPr/>
        </p:nvSpPr>
        <p:spPr>
          <a:xfrm>
            <a:off x="1421791" y="619137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[5] </a:t>
            </a:r>
            <a:r>
              <a:rPr lang="en-US" altLang="zh-CN" b="1" dirty="0"/>
              <a:t>Tran et al</a:t>
            </a:r>
            <a:r>
              <a:rPr lang="en-US" altLang="zh-CN" dirty="0"/>
              <a:t>. Self-supervised GAN: Analysis and Improvement with Multi-class Minimax </a:t>
            </a:r>
            <a:r>
              <a:rPr lang="en-US" altLang="zh-CN" dirty="0" smtClean="0"/>
              <a:t>Game,2020</a:t>
            </a:r>
            <a:endParaRPr lang="en-US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16"/>
          <a:stretch/>
        </p:blipFill>
        <p:spPr>
          <a:xfrm>
            <a:off x="1388614" y="3118175"/>
            <a:ext cx="9414772" cy="16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30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Analytical comparison</a:t>
            </a:r>
          </a:p>
        </p:txBody>
      </p:sp>
      <p:sp>
        <p:nvSpPr>
          <p:cNvPr id="9" name="矩形 8"/>
          <p:cNvSpPr/>
          <p:nvPr/>
        </p:nvSpPr>
        <p:spPr>
          <a:xfrm>
            <a:off x="1421791" y="619137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[5] </a:t>
            </a:r>
            <a:r>
              <a:rPr lang="en-US" altLang="zh-CN" b="1" dirty="0"/>
              <a:t>Tran et al</a:t>
            </a:r>
            <a:r>
              <a:rPr lang="en-US" altLang="zh-CN" dirty="0"/>
              <a:t>. Self-supervised GAN: Analysis and Improvement with Multi-class Minimax </a:t>
            </a:r>
            <a:r>
              <a:rPr lang="en-US" altLang="zh-CN" dirty="0" smtClean="0"/>
              <a:t>Game,2020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05" y="2278675"/>
            <a:ext cx="2653077" cy="9276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9" y="4561253"/>
            <a:ext cx="5406867" cy="6151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7103" y="3216568"/>
            <a:ext cx="298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Optimal classifier in SSGAN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47103" y="5284289"/>
            <a:ext cx="33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 actually SSGAN optimize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19" y="2288733"/>
            <a:ext cx="4184453" cy="79581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35041" y="3240774"/>
            <a:ext cx="298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Optimal classifier in MSGAN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066" y="4542609"/>
            <a:ext cx="6338934" cy="6524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26823" y="5284289"/>
            <a:ext cx="33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What actually MSGAN optimize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092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</a:p>
        </p:txBody>
      </p:sp>
      <p:sp>
        <p:nvSpPr>
          <p:cNvPr id="9" name="矩形 8"/>
          <p:cNvSpPr/>
          <p:nvPr/>
        </p:nvSpPr>
        <p:spPr>
          <a:xfrm>
            <a:off x="1421791" y="619137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[5] </a:t>
            </a:r>
            <a:r>
              <a:rPr lang="en-US" altLang="zh-CN" b="1" dirty="0"/>
              <a:t>Tran et al</a:t>
            </a:r>
            <a:r>
              <a:rPr lang="en-US" altLang="zh-CN" dirty="0"/>
              <a:t>. Self-supervised GAN: Analysis and Improvement with Multi-class Minimax </a:t>
            </a:r>
            <a:r>
              <a:rPr lang="en-US" altLang="zh-CN" dirty="0" smtClean="0"/>
              <a:t>Game,2020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32" y="2111401"/>
            <a:ext cx="8517941" cy="36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199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Self-supervised methods we have seen :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23" y="3335902"/>
            <a:ext cx="1594433" cy="1572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7241" y="4908837"/>
            <a:ext cx="2651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Images or videos etc.</a:t>
            </a: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Without labels</a:t>
            </a:r>
          </a:p>
          <a:p>
            <a:pPr algn="ctr"/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Large amount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356450" y="4040881"/>
            <a:ext cx="1045811" cy="32852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61050" y="3563099"/>
            <a:ext cx="2841758" cy="1284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605398" y="4040880"/>
            <a:ext cx="947253" cy="328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40007" y="3912755"/>
            <a:ext cx="2321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Network </a:t>
            </a:r>
            <a:endParaRPr lang="zh-CN" altLang="en-US" sz="3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561050" y="4990031"/>
            <a:ext cx="2858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 the network through </a:t>
            </a:r>
            <a:r>
              <a:rPr lang="en-US" altLang="zh-CN" dirty="0" smtClean="0">
                <a:solidFill>
                  <a:srgbClr val="FF0000"/>
                </a:solidFill>
              </a:rPr>
              <a:t>auxiliary tasks</a:t>
            </a:r>
            <a:r>
              <a:rPr lang="en-US" altLang="zh-CN" dirty="0" smtClean="0"/>
              <a:t>, such as cropping, rotation, relative place, colorization…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627" y="3432052"/>
            <a:ext cx="2124811" cy="15461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820949" y="5055553"/>
            <a:ext cx="2134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Fine-tune</a:t>
            </a:r>
            <a:r>
              <a:rPr lang="en-US" altLang="zh-CN" dirty="0" smtClean="0"/>
              <a:t> on the labeled data</a:t>
            </a:r>
          </a:p>
          <a:p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Small </a:t>
            </a:r>
            <a:r>
              <a:rPr lang="en-US" altLang="zh-CN" dirty="0" smtClean="0">
                <a:solidFill>
                  <a:srgbClr val="FF0000"/>
                </a:solidFill>
              </a:rPr>
              <a:t>amount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47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Embed </a:t>
            </a:r>
            <a:r>
              <a:rPr lang="en-US" altLang="zh-CN" b="1" dirty="0" smtClean="0"/>
              <a:t>task in GAN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7519"/>
            <a:ext cx="116513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</a:p>
        </p:txBody>
      </p:sp>
      <p:sp>
        <p:nvSpPr>
          <p:cNvPr id="9" name="矩形 8"/>
          <p:cNvSpPr/>
          <p:nvPr/>
        </p:nvSpPr>
        <p:spPr>
          <a:xfrm>
            <a:off x="1421791" y="619137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[5] </a:t>
            </a:r>
            <a:r>
              <a:rPr lang="en-US" altLang="zh-CN" b="1" dirty="0"/>
              <a:t>Tran et al</a:t>
            </a:r>
            <a:r>
              <a:rPr lang="en-US" altLang="zh-CN" dirty="0"/>
              <a:t>. Self-supervised GAN: Analysis and Improvement with Multi-class Minimax </a:t>
            </a:r>
            <a:r>
              <a:rPr lang="en-US" altLang="zh-CN" dirty="0" smtClean="0"/>
              <a:t>Game,2020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32" y="2111401"/>
            <a:ext cx="8517941" cy="36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4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629066" y="1837626"/>
            <a:ext cx="5742894" cy="3317470"/>
            <a:chOff x="986433" y="1615910"/>
            <a:chExt cx="4729935" cy="279552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r="84475"/>
            <a:stretch/>
          </p:blipFill>
          <p:spPr>
            <a:xfrm>
              <a:off x="986433" y="1615910"/>
              <a:ext cx="2183852" cy="27955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l="84374"/>
            <a:stretch/>
          </p:blipFill>
          <p:spPr>
            <a:xfrm>
              <a:off x="3476909" y="1615910"/>
              <a:ext cx="2239459" cy="2795521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43" y="1552995"/>
            <a:ext cx="108518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</a:t>
            </a:r>
            <a:r>
              <a:rPr lang="en-US" altLang="zh-CN" dirty="0" smtClean="0"/>
              <a:t>mage </a:t>
            </a:r>
            <a:r>
              <a:rPr lang="en-US" altLang="zh-CN" dirty="0" err="1" smtClean="0"/>
              <a:t>denoising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01028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352372" y="3540530"/>
            <a:ext cx="5742894" cy="3317470"/>
            <a:chOff x="986433" y="1615910"/>
            <a:chExt cx="4729935" cy="279552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r="84475"/>
            <a:stretch/>
          </p:blipFill>
          <p:spPr>
            <a:xfrm>
              <a:off x="986433" y="1615910"/>
              <a:ext cx="2183852" cy="27955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l="84374"/>
            <a:stretch/>
          </p:blipFill>
          <p:spPr>
            <a:xfrm>
              <a:off x="3476909" y="1615910"/>
              <a:ext cx="2239459" cy="2795521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43" y="1552995"/>
            <a:ext cx="108518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</a:t>
            </a:r>
            <a:r>
              <a:rPr lang="en-US" altLang="zh-CN" dirty="0" smtClean="0"/>
              <a:t>mage </a:t>
            </a:r>
            <a:r>
              <a:rPr lang="en-US" altLang="zh-CN" dirty="0" err="1" smtClean="0"/>
              <a:t>denoising</a:t>
            </a:r>
            <a:endParaRPr lang="en-US" altLang="zh-CN" dirty="0" smtClean="0"/>
          </a:p>
          <a:p>
            <a:r>
              <a:rPr lang="en-US" altLang="zh-CN" dirty="0" smtClean="0"/>
              <a:t>Traditional method : Noise2Clean</a:t>
            </a:r>
          </a:p>
          <a:p>
            <a:r>
              <a:rPr lang="en-US" altLang="zh-CN" dirty="0" smtClean="0"/>
              <a:t>Require paired noisy image : Noise2Noise</a:t>
            </a:r>
          </a:p>
          <a:p>
            <a:pPr marL="0" indent="0">
              <a:buNone/>
            </a:pPr>
            <a:r>
              <a:rPr lang="en-US" altLang="zh-CN" sz="2400" dirty="0" smtClean="0"/>
              <a:t>   (to learn </a:t>
            </a:r>
            <a:r>
              <a:rPr lang="en-US" altLang="zh-CN" sz="2400" i="1" dirty="0" smtClean="0"/>
              <a:t>mean</a:t>
            </a:r>
            <a:r>
              <a:rPr lang="en-US" altLang="zh-CN" sz="2400" dirty="0" smtClean="0"/>
              <a:t> in different noise distribution)</a:t>
            </a:r>
            <a:endParaRPr lang="en-US" altLang="zh-CN" dirty="0" smtClean="0"/>
          </a:p>
          <a:p>
            <a:r>
              <a:rPr lang="en-US" altLang="zh-CN" dirty="0" smtClean="0"/>
              <a:t>Self-supervised</a:t>
            </a:r>
            <a:r>
              <a:rPr lang="en-US" altLang="zh-CN" dirty="0"/>
              <a:t>: </a:t>
            </a:r>
            <a:r>
              <a:rPr lang="en-US" altLang="zh-CN" dirty="0" err="1"/>
              <a:t>Blindpoint</a:t>
            </a:r>
            <a:r>
              <a:rPr lang="en-US" altLang="zh-CN" dirty="0"/>
              <a:t> </a:t>
            </a:r>
            <a:r>
              <a:rPr lang="en-US" altLang="zh-CN" dirty="0" smtClean="0"/>
              <a:t>net</a:t>
            </a:r>
            <a:endParaRPr lang="zh-CN" altLang="en-US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1115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352372" y="3540530"/>
            <a:ext cx="5742894" cy="3317470"/>
            <a:chOff x="986433" y="1615910"/>
            <a:chExt cx="4729935" cy="279552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r="84475"/>
            <a:stretch/>
          </p:blipFill>
          <p:spPr>
            <a:xfrm>
              <a:off x="986433" y="1615910"/>
              <a:ext cx="2183852" cy="27955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l="84374"/>
            <a:stretch/>
          </p:blipFill>
          <p:spPr>
            <a:xfrm>
              <a:off x="3476909" y="1615910"/>
              <a:ext cx="2239459" cy="2795521"/>
            </a:xfrm>
            <a:prstGeom prst="rect">
              <a:avLst/>
            </a:prstGeom>
          </p:spPr>
        </p:pic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43" y="1552995"/>
            <a:ext cx="108518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</a:t>
            </a:r>
            <a:r>
              <a:rPr lang="en-US" altLang="zh-CN" dirty="0" smtClean="0"/>
              <a:t>mage </a:t>
            </a:r>
            <a:r>
              <a:rPr lang="en-US" altLang="zh-CN" dirty="0" err="1" smtClean="0"/>
              <a:t>denoising</a:t>
            </a:r>
            <a:endParaRPr lang="en-US" altLang="zh-CN" dirty="0" smtClean="0"/>
          </a:p>
          <a:p>
            <a:r>
              <a:rPr lang="en-US" altLang="zh-CN" dirty="0" smtClean="0"/>
              <a:t>Traditional method : Noise2Clean</a:t>
            </a:r>
          </a:p>
          <a:p>
            <a:r>
              <a:rPr lang="en-US" altLang="zh-CN" dirty="0" smtClean="0"/>
              <a:t>Require paired noisy image : Noise2Noise</a:t>
            </a:r>
          </a:p>
          <a:p>
            <a:pPr marL="0" indent="0">
              <a:buNone/>
            </a:pPr>
            <a:r>
              <a:rPr lang="en-US" altLang="zh-CN" sz="2400" dirty="0" smtClean="0"/>
              <a:t>   (to learn </a:t>
            </a:r>
            <a:r>
              <a:rPr lang="en-US" altLang="zh-CN" sz="2400" i="1" dirty="0" smtClean="0"/>
              <a:t>mean</a:t>
            </a:r>
            <a:r>
              <a:rPr lang="en-US" altLang="zh-CN" sz="2400" dirty="0" smtClean="0"/>
              <a:t> in different noise distribution)</a:t>
            </a:r>
            <a:endParaRPr lang="en-US" altLang="zh-CN" dirty="0" smtClean="0"/>
          </a:p>
          <a:p>
            <a:r>
              <a:rPr lang="en-US" altLang="zh-CN" dirty="0"/>
              <a:t>Self-supervised: </a:t>
            </a:r>
            <a:r>
              <a:rPr lang="en-US" altLang="zh-CN" dirty="0" smtClean="0"/>
              <a:t>Noise2Void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388" y="2094693"/>
            <a:ext cx="2368830" cy="45926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096728" y="700857"/>
            <a:ext cx="1516700" cy="1393836"/>
            <a:chOff x="10096728" y="700857"/>
            <a:chExt cx="1516700" cy="1393836"/>
          </a:xfrm>
        </p:grpSpPr>
        <p:sp>
          <p:nvSpPr>
            <p:cNvPr id="4" name="矩形 3"/>
            <p:cNvSpPr/>
            <p:nvPr/>
          </p:nvSpPr>
          <p:spPr>
            <a:xfrm>
              <a:off x="10096728" y="700857"/>
              <a:ext cx="1516700" cy="1393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/>
                <p:cNvSpPr/>
                <p:nvPr/>
              </p:nvSpPr>
              <p:spPr>
                <a:xfrm>
                  <a:off x="10679864" y="1264829"/>
                  <a:ext cx="350428" cy="288166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9864" y="1264829"/>
                  <a:ext cx="350428" cy="288166"/>
                </a:xfrm>
                <a:prstGeom prst="rect">
                  <a:avLst/>
                </a:prstGeom>
                <a:blipFill>
                  <a:blip r:embed="rId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0466321" y="1657088"/>
                  <a:ext cx="77751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6321" y="1657088"/>
                  <a:ext cx="777514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2041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43" y="1552995"/>
            <a:ext cx="108518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</a:t>
            </a:r>
            <a:r>
              <a:rPr lang="en-US" altLang="zh-CN" dirty="0" smtClean="0"/>
              <a:t>mage </a:t>
            </a:r>
            <a:r>
              <a:rPr lang="en-US" altLang="zh-CN" dirty="0" err="1" smtClean="0"/>
              <a:t>denoising</a:t>
            </a:r>
            <a:endParaRPr lang="en-US" altLang="zh-CN" dirty="0" smtClean="0"/>
          </a:p>
          <a:p>
            <a:r>
              <a:rPr lang="en-US" altLang="zh-CN" dirty="0" smtClean="0"/>
              <a:t>Self-supervised</a:t>
            </a:r>
            <a:r>
              <a:rPr lang="en-US" altLang="zh-CN" dirty="0"/>
              <a:t>: </a:t>
            </a:r>
            <a:r>
              <a:rPr lang="en-US" altLang="zh-CN" dirty="0" smtClean="0"/>
              <a:t>Noise2Void </a:t>
            </a:r>
          </a:p>
          <a:p>
            <a:pPr marL="0" indent="0">
              <a:buNone/>
            </a:pPr>
            <a:r>
              <a:rPr lang="en-US" altLang="zh-CN" dirty="0" smtClean="0"/>
              <a:t>                         (</a:t>
            </a:r>
            <a:r>
              <a:rPr lang="en-US" altLang="zh-CN" b="1" dirty="0" smtClean="0"/>
              <a:t>ignore the center point in receptive field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5" y="3025520"/>
            <a:ext cx="6410372" cy="33766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269" y="4350628"/>
            <a:ext cx="2513447" cy="5826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7301" y="4380338"/>
            <a:ext cx="1812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estimate</a:t>
            </a:r>
            <a:endParaRPr lang="zh-CN" altLang="en-US" sz="28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058400" y="1631684"/>
            <a:ext cx="1516700" cy="1393836"/>
            <a:chOff x="10096728" y="700857"/>
            <a:chExt cx="1516700" cy="1393836"/>
          </a:xfrm>
        </p:grpSpPr>
        <p:sp>
          <p:nvSpPr>
            <p:cNvPr id="12" name="矩形 11"/>
            <p:cNvSpPr/>
            <p:nvPr/>
          </p:nvSpPr>
          <p:spPr>
            <a:xfrm>
              <a:off x="10096728" y="700857"/>
              <a:ext cx="1516700" cy="1393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10679864" y="1264829"/>
                  <a:ext cx="350428" cy="288166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9864" y="1264829"/>
                  <a:ext cx="350428" cy="288166"/>
                </a:xfrm>
                <a:prstGeom prst="rect">
                  <a:avLst/>
                </a:prstGeom>
                <a:blipFill>
                  <a:blip r:embed="rId4"/>
                  <a:stretch>
                    <a:fillRect b="-204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0466321" y="1657088"/>
                  <a:ext cx="77751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6321" y="1657088"/>
                  <a:ext cx="777514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1301331" y="6336854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[6] A. </a:t>
            </a:r>
            <a:r>
              <a:rPr lang="en-US" altLang="zh-CN" b="1" dirty="0" err="1" smtClean="0"/>
              <a:t>Krull</a:t>
            </a:r>
            <a:r>
              <a:rPr lang="en-US" altLang="zh-CN" b="1" dirty="0" smtClean="0"/>
              <a:t> et al</a:t>
            </a:r>
            <a:r>
              <a:rPr lang="en-US" altLang="zh-CN" dirty="0"/>
              <a:t>. Noise2Void – Learning </a:t>
            </a:r>
            <a:r>
              <a:rPr lang="en-US" altLang="zh-CN" dirty="0" err="1"/>
              <a:t>denoising</a:t>
            </a:r>
            <a:r>
              <a:rPr lang="en-US" altLang="zh-CN" dirty="0"/>
              <a:t> from single </a:t>
            </a:r>
            <a:r>
              <a:rPr lang="en-US" altLang="zh-CN" dirty="0" smtClean="0"/>
              <a:t>noisy images</a:t>
            </a:r>
            <a:r>
              <a:rPr lang="en-US" altLang="zh-CN" dirty="0"/>
              <a:t>.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533842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43" y="1552995"/>
            <a:ext cx="108518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</a:t>
            </a:r>
            <a:r>
              <a:rPr lang="en-US" altLang="zh-CN" dirty="0" smtClean="0"/>
              <a:t>mage </a:t>
            </a:r>
            <a:r>
              <a:rPr lang="en-US" altLang="zh-CN" dirty="0" err="1" smtClean="0"/>
              <a:t>denoising</a:t>
            </a:r>
            <a:endParaRPr lang="en-US" altLang="zh-CN" dirty="0" smtClean="0"/>
          </a:p>
          <a:p>
            <a:r>
              <a:rPr lang="en-US" altLang="zh-CN" dirty="0" smtClean="0"/>
              <a:t>Self-supervised</a:t>
            </a:r>
            <a:r>
              <a:rPr lang="en-US" altLang="zh-CN" dirty="0"/>
              <a:t>: </a:t>
            </a:r>
            <a:r>
              <a:rPr lang="en-US" altLang="zh-CN" dirty="0" err="1"/>
              <a:t>Blindpoint</a:t>
            </a:r>
            <a:r>
              <a:rPr lang="en-US" altLang="zh-CN" dirty="0"/>
              <a:t> </a:t>
            </a:r>
            <a:r>
              <a:rPr lang="en-US" altLang="zh-CN" dirty="0" smtClean="0"/>
              <a:t>net</a:t>
            </a:r>
          </a:p>
          <a:p>
            <a:endParaRPr lang="en-US" altLang="zh-CN" dirty="0"/>
          </a:p>
          <a:p>
            <a:r>
              <a:rPr lang="en-US" altLang="zh-CN" dirty="0" smtClean="0"/>
              <a:t>Drawback : didn’t use </a:t>
            </a:r>
            <a:r>
              <a:rPr lang="en-US" altLang="zh-CN" b="1" dirty="0" smtClean="0"/>
              <a:t>the information of center pixel y </a:t>
            </a:r>
            <a:r>
              <a:rPr lang="en-US" altLang="zh-CN" dirty="0" smtClean="0"/>
              <a:t>in the prediction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39" y="3936827"/>
            <a:ext cx="2513447" cy="5826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16350" y="3936827"/>
            <a:ext cx="1812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estimate</a:t>
            </a:r>
            <a:endParaRPr lang="zh-CN" altLang="en-US" sz="28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058400" y="1631684"/>
            <a:ext cx="1516700" cy="1393836"/>
            <a:chOff x="10096728" y="700857"/>
            <a:chExt cx="1516700" cy="1393836"/>
          </a:xfrm>
        </p:grpSpPr>
        <p:sp>
          <p:nvSpPr>
            <p:cNvPr id="12" name="矩形 11"/>
            <p:cNvSpPr/>
            <p:nvPr/>
          </p:nvSpPr>
          <p:spPr>
            <a:xfrm>
              <a:off x="10096728" y="700857"/>
              <a:ext cx="1516700" cy="1393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10679864" y="1264829"/>
                  <a:ext cx="350428" cy="288166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9864" y="1264829"/>
                  <a:ext cx="350428" cy="288166"/>
                </a:xfrm>
                <a:prstGeom prst="rect">
                  <a:avLst/>
                </a:prstGeom>
                <a:blipFill>
                  <a:blip r:embed="rId3"/>
                  <a:stretch>
                    <a:fillRect b="-204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0466321" y="1657088"/>
                  <a:ext cx="77751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6321" y="1657088"/>
                  <a:ext cx="777514" cy="391261"/>
                </a:xfrm>
                <a:prstGeom prst="rect">
                  <a:avLst/>
                </a:prstGeom>
                <a:blipFill>
                  <a:blip r:embed="rId4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1301331" y="6336854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[5] A. </a:t>
            </a:r>
            <a:r>
              <a:rPr lang="en-US" altLang="zh-CN" b="1" dirty="0" err="1" smtClean="0"/>
              <a:t>Krull</a:t>
            </a:r>
            <a:r>
              <a:rPr lang="en-US" altLang="zh-CN" b="1" dirty="0" smtClean="0"/>
              <a:t> et al</a:t>
            </a:r>
            <a:r>
              <a:rPr lang="en-US" altLang="zh-CN" dirty="0"/>
              <a:t>. Noise2Void – Learning </a:t>
            </a:r>
            <a:r>
              <a:rPr lang="en-US" altLang="zh-CN" dirty="0" err="1"/>
              <a:t>denoising</a:t>
            </a:r>
            <a:r>
              <a:rPr lang="en-US" altLang="zh-CN" dirty="0"/>
              <a:t> from single </a:t>
            </a:r>
            <a:r>
              <a:rPr lang="en-US" altLang="zh-CN" dirty="0" smtClean="0"/>
              <a:t>noisy images</a:t>
            </a:r>
            <a:r>
              <a:rPr lang="en-US" altLang="zh-CN" dirty="0"/>
              <a:t>.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389709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921883"/>
            <a:ext cx="600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Combined </a:t>
            </a:r>
            <a:r>
              <a:rPr lang="en-US" altLang="zh-CN" sz="2400" dirty="0" err="1" smtClean="0"/>
              <a:t>Blindpoint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net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59" y="2824640"/>
            <a:ext cx="8272523" cy="27051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46577" y="648866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[7] </a:t>
            </a:r>
            <a:r>
              <a:rPr lang="en-US" altLang="zh-CN" b="1" dirty="0" err="1"/>
              <a:t>Samuli</a:t>
            </a:r>
            <a:r>
              <a:rPr lang="en-US" altLang="zh-CN" b="1" dirty="0" smtClean="0"/>
              <a:t> </a:t>
            </a:r>
            <a:r>
              <a:rPr lang="en-US" altLang="zh-CN" b="1" dirty="0"/>
              <a:t>et al</a:t>
            </a:r>
            <a:r>
              <a:rPr lang="en-US" altLang="zh-CN" dirty="0"/>
              <a:t>. High-Quality Self-Supervised Deep Image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, 2019</a:t>
            </a:r>
            <a:endParaRPr lang="en-US" altLang="zh-CN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413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891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Self-supervised </a:t>
            </a:r>
            <a:r>
              <a:rPr lang="en-US" altLang="zh-CN" sz="2400" b="1" dirty="0"/>
              <a:t>Bayesian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denoising</a:t>
            </a:r>
            <a:r>
              <a:rPr lang="en-US" altLang="zh-CN" sz="2400" dirty="0"/>
              <a:t> with blind-spot networks 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27" y="2665852"/>
            <a:ext cx="8272523" cy="27051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46577" y="648866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[7] </a:t>
            </a:r>
            <a:r>
              <a:rPr lang="en-US" altLang="zh-CN" b="1" dirty="0" err="1"/>
              <a:t>Samuli</a:t>
            </a:r>
            <a:r>
              <a:rPr lang="en-US" altLang="zh-CN" b="1" dirty="0" smtClean="0"/>
              <a:t> </a:t>
            </a:r>
            <a:r>
              <a:rPr lang="en-US" altLang="zh-CN" b="1" dirty="0"/>
              <a:t>et al</a:t>
            </a:r>
            <a:r>
              <a:rPr lang="en-US" altLang="zh-CN" dirty="0"/>
              <a:t>. High-Quality Self-Supervised Deep Image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, 2019</a:t>
            </a:r>
            <a:endParaRPr lang="en-US" altLang="zh-CN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483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891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Self-supervised </a:t>
            </a:r>
            <a:r>
              <a:rPr lang="en-US" altLang="zh-CN" sz="2400" b="1" dirty="0"/>
              <a:t>Bayesian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denoising</a:t>
            </a:r>
            <a:r>
              <a:rPr lang="en-US" altLang="zh-CN" sz="2400" dirty="0"/>
              <a:t> with blind-spot networks 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246577" y="648866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[7] </a:t>
            </a:r>
            <a:r>
              <a:rPr lang="en-US" altLang="zh-CN" b="1" dirty="0" err="1"/>
              <a:t>Samuli</a:t>
            </a:r>
            <a:r>
              <a:rPr lang="en-US" altLang="zh-CN" b="1" dirty="0" smtClean="0"/>
              <a:t> </a:t>
            </a:r>
            <a:r>
              <a:rPr lang="en-US" altLang="zh-CN" b="1" dirty="0"/>
              <a:t>et al</a:t>
            </a:r>
            <a:r>
              <a:rPr lang="en-US" altLang="zh-CN" dirty="0"/>
              <a:t>. High-Quality Self-Supervised Deep Image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, 2019</a:t>
            </a:r>
            <a:endParaRPr lang="en-US" altLang="zh-CN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11" y="2437819"/>
            <a:ext cx="4813475" cy="1045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02" y="4554737"/>
            <a:ext cx="4616616" cy="9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09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891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Self-supervised </a:t>
            </a:r>
            <a:r>
              <a:rPr lang="en-US" altLang="zh-CN" sz="2400" b="1" dirty="0"/>
              <a:t>Bayesian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denoising</a:t>
            </a:r>
            <a:r>
              <a:rPr lang="en-US" altLang="zh-CN" sz="2400" dirty="0"/>
              <a:t> with blind-spot </a:t>
            </a:r>
            <a:r>
              <a:rPr lang="en-US" altLang="zh-CN" sz="2400" dirty="0" smtClean="0"/>
              <a:t>networks</a:t>
            </a:r>
          </a:p>
          <a:p>
            <a:r>
              <a:rPr lang="en-US" altLang="zh-CN" sz="2400" dirty="0" smtClean="0"/>
              <a:t>With </a:t>
            </a:r>
            <a:r>
              <a:rPr lang="en-US" altLang="zh-CN" sz="2400" b="1" dirty="0" smtClean="0"/>
              <a:t>explicit noise model 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1246577" y="648866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[7] </a:t>
            </a:r>
            <a:r>
              <a:rPr lang="en-US" altLang="zh-CN" b="1" dirty="0" err="1"/>
              <a:t>Samuli</a:t>
            </a:r>
            <a:r>
              <a:rPr lang="en-US" altLang="zh-CN" b="1" dirty="0" smtClean="0"/>
              <a:t> </a:t>
            </a:r>
            <a:r>
              <a:rPr lang="en-US" altLang="zh-CN" b="1" dirty="0"/>
              <a:t>et al</a:t>
            </a:r>
            <a:r>
              <a:rPr lang="en-US" altLang="zh-CN" dirty="0"/>
              <a:t>. High-Quality Self-Supervised Deep Image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, 2019</a:t>
            </a:r>
            <a:endParaRPr lang="en-US" altLang="zh-CN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11" y="2437819"/>
            <a:ext cx="4813475" cy="1045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02" y="4554737"/>
            <a:ext cx="4616616" cy="95904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066252" y="3702074"/>
            <a:ext cx="4506294" cy="646331"/>
            <a:chOff x="3066252" y="3702074"/>
            <a:chExt cx="4506294" cy="646331"/>
          </a:xfrm>
        </p:grpSpPr>
        <p:sp>
          <p:nvSpPr>
            <p:cNvPr id="2" name="文本框 1"/>
            <p:cNvSpPr txBox="1"/>
            <p:nvPr/>
          </p:nvSpPr>
          <p:spPr>
            <a:xfrm>
              <a:off x="3066252" y="3702074"/>
              <a:ext cx="4506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1. Train the network to estimate                   by maximizing the similarity</a:t>
              </a:r>
              <a:endParaRPr lang="zh-CN" altLang="en-US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/>
            <a:srcRect l="66213" t="20946" r="11839" b="47111"/>
            <a:stretch/>
          </p:blipFill>
          <p:spPr>
            <a:xfrm>
              <a:off x="6348505" y="3728501"/>
              <a:ext cx="1056762" cy="334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99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B6207-A1D6-482A-A46F-2C16FA57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20" y="13493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Other methods : more than fine-tune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E66204-BE56-4CBF-A9C0-D54473658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25" y="1613813"/>
            <a:ext cx="10868311" cy="4226940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Multi-task </a:t>
            </a:r>
            <a:r>
              <a:rPr lang="en-US" altLang="zh-CN" b="1" dirty="0"/>
              <a:t>model </a:t>
            </a:r>
            <a:r>
              <a:rPr lang="en-US" altLang="zh-CN" b="1" dirty="0" smtClean="0"/>
              <a:t>pipeline:</a:t>
            </a:r>
          </a:p>
          <a:p>
            <a:pPr marL="1371600" lvl="3" indent="0">
              <a:buNone/>
            </a:pPr>
            <a:r>
              <a:rPr lang="en-US" altLang="zh-CN" b="1" dirty="0" smtClean="0"/>
              <a:t>X. Liu et al. </a:t>
            </a:r>
            <a:r>
              <a:rPr lang="en-US" altLang="zh-CN" dirty="0" smtClean="0"/>
              <a:t>Leveraging Unlabeled Data for Crowd Counting by Learning to Rank</a:t>
            </a:r>
          </a:p>
          <a:p>
            <a:pPr marL="1371600" lvl="3" indent="0">
              <a:buNone/>
            </a:pPr>
            <a:r>
              <a:rPr lang="en-US" altLang="zh-CN" b="1" dirty="0" smtClean="0"/>
              <a:t>X. Liu et al</a:t>
            </a:r>
            <a:r>
              <a:rPr lang="en-US" altLang="zh-CN" dirty="0" smtClean="0"/>
              <a:t>. Learning from </a:t>
            </a:r>
            <a:r>
              <a:rPr lang="en-US" altLang="zh-CN" dirty="0"/>
              <a:t>rankings for no-reference image quality </a:t>
            </a:r>
            <a:r>
              <a:rPr lang="en-US" altLang="zh-CN" dirty="0" smtClean="0"/>
              <a:t>assessment</a:t>
            </a:r>
          </a:p>
          <a:p>
            <a:pPr marL="1371600" lvl="3" indent="0">
              <a:buNone/>
            </a:pPr>
            <a:r>
              <a:rPr lang="en-US" altLang="zh-CN" b="1" dirty="0"/>
              <a:t>X. Liu et al</a:t>
            </a:r>
            <a:r>
              <a:rPr lang="en-US" altLang="zh-CN" dirty="0"/>
              <a:t>. Exploiting Unlabeled Data in CNNs </a:t>
            </a:r>
            <a:r>
              <a:rPr lang="en-US" altLang="zh-CN" dirty="0" smtClean="0"/>
              <a:t>by Self-supervised </a:t>
            </a:r>
            <a:r>
              <a:rPr lang="en-US" altLang="zh-CN" dirty="0"/>
              <a:t>Learning to Rank</a:t>
            </a:r>
            <a:endParaRPr lang="en-US" altLang="zh-CN" b="1" dirty="0" smtClean="0"/>
          </a:p>
          <a:p>
            <a:r>
              <a:rPr lang="en-US" altLang="zh-CN" b="1" dirty="0" smtClean="0"/>
              <a:t>Embed task in the model: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/>
              <a:t>                      </a:t>
            </a:r>
            <a:r>
              <a:rPr lang="en-US" altLang="zh-CN" b="1" dirty="0" smtClean="0"/>
              <a:t>Tran et </a:t>
            </a:r>
            <a:r>
              <a:rPr lang="en-US" altLang="zh-CN" b="1" dirty="0"/>
              <a:t>al</a:t>
            </a:r>
            <a:r>
              <a:rPr lang="en-US" altLang="zh-CN" dirty="0"/>
              <a:t>. Self-supervised GAN: Analysis and </a:t>
            </a:r>
            <a:r>
              <a:rPr lang="en-US" altLang="zh-CN" dirty="0" smtClean="0"/>
              <a:t>Improvement with </a:t>
            </a:r>
            <a:r>
              <a:rPr lang="en-US" altLang="zh-CN" dirty="0"/>
              <a:t>Multi-class Minimax </a:t>
            </a:r>
            <a:r>
              <a:rPr lang="en-US" altLang="zh-CN" dirty="0" smtClean="0"/>
              <a:t>Game</a:t>
            </a:r>
            <a:endParaRPr lang="en-US" altLang="zh-CN" b="1" dirty="0" smtClean="0"/>
          </a:p>
          <a:p>
            <a:r>
              <a:rPr lang="en-US" altLang="zh-CN" b="1" dirty="0" smtClean="0"/>
              <a:t>Method </a:t>
            </a:r>
            <a:r>
              <a:rPr lang="en-US" altLang="zh-CN" b="1" dirty="0"/>
              <a:t>based on suitable prior knowledge or </a:t>
            </a:r>
            <a:r>
              <a:rPr lang="en-US" altLang="zh-CN" b="1" dirty="0" smtClean="0"/>
              <a:t>principles: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/>
              <a:t>                      </a:t>
            </a:r>
            <a:r>
              <a:rPr lang="en-US" altLang="zh-CN" b="1" dirty="0" err="1" smtClean="0"/>
              <a:t>Samuli</a:t>
            </a:r>
            <a:r>
              <a:rPr lang="en-US" altLang="zh-CN" b="1" dirty="0" smtClean="0"/>
              <a:t> </a:t>
            </a:r>
            <a:r>
              <a:rPr lang="en-US" altLang="zh-CN" b="1" dirty="0"/>
              <a:t>et al</a:t>
            </a:r>
            <a:r>
              <a:rPr lang="en-US" altLang="zh-CN" dirty="0"/>
              <a:t>. High-Quality Self-Supervised Deep Image </a:t>
            </a:r>
            <a:r>
              <a:rPr lang="en-US" altLang="zh-CN" dirty="0" err="1"/>
              <a:t>Denoising</a:t>
            </a:r>
            <a:endParaRPr lang="en-US" altLang="zh-CN" b="1" dirty="0" smtClean="0"/>
          </a:p>
          <a:p>
            <a:r>
              <a:rPr lang="en-US" altLang="zh-CN" b="1" dirty="0"/>
              <a:t>Self-train and meta </a:t>
            </a:r>
            <a:r>
              <a:rPr lang="en-US" altLang="zh-CN" b="1" dirty="0" smtClean="0"/>
              <a:t>learning: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                       </a:t>
            </a:r>
            <a:r>
              <a:rPr lang="en-US" altLang="zh-CN" b="1" dirty="0" err="1"/>
              <a:t>Xinzhe</a:t>
            </a:r>
            <a:r>
              <a:rPr lang="en-US" altLang="zh-CN" b="1" dirty="0"/>
              <a:t> </a:t>
            </a:r>
            <a:r>
              <a:rPr lang="en-US" altLang="zh-CN" b="1" dirty="0" smtClean="0"/>
              <a:t>Li et </a:t>
            </a:r>
            <a:r>
              <a:rPr lang="en-US" altLang="zh-CN" b="1" dirty="0"/>
              <a:t>al</a:t>
            </a:r>
            <a:r>
              <a:rPr lang="en-US" altLang="zh-CN" dirty="0"/>
              <a:t>. Learning to Self-Train for </a:t>
            </a:r>
            <a:r>
              <a:rPr lang="en-US" altLang="zh-CN" dirty="0" smtClean="0"/>
              <a:t>Semi-Supervised Few-Shot </a:t>
            </a:r>
            <a:r>
              <a:rPr lang="en-US" altLang="zh-CN" dirty="0"/>
              <a:t>Classification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407824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891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Self-supervised </a:t>
            </a:r>
            <a:r>
              <a:rPr lang="en-US" altLang="zh-CN" sz="2400" b="1" dirty="0"/>
              <a:t>Bayesian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denoising</a:t>
            </a:r>
            <a:r>
              <a:rPr lang="en-US" altLang="zh-CN" sz="2400" dirty="0"/>
              <a:t> with blind-spot </a:t>
            </a:r>
            <a:r>
              <a:rPr lang="en-US" altLang="zh-CN" sz="2400" dirty="0" smtClean="0"/>
              <a:t>networks</a:t>
            </a:r>
          </a:p>
          <a:p>
            <a:r>
              <a:rPr lang="en-US" altLang="zh-CN" sz="2400" dirty="0" smtClean="0"/>
              <a:t>With </a:t>
            </a:r>
            <a:r>
              <a:rPr lang="en-US" altLang="zh-CN" sz="2400" b="1" dirty="0" smtClean="0"/>
              <a:t>explicit noise model 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1246577" y="648866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[7] </a:t>
            </a:r>
            <a:r>
              <a:rPr lang="en-US" altLang="zh-CN" b="1" dirty="0" err="1"/>
              <a:t>Samuli</a:t>
            </a:r>
            <a:r>
              <a:rPr lang="en-US" altLang="zh-CN" b="1" dirty="0" smtClean="0"/>
              <a:t> </a:t>
            </a:r>
            <a:r>
              <a:rPr lang="en-US" altLang="zh-CN" b="1" dirty="0"/>
              <a:t>et al</a:t>
            </a:r>
            <a:r>
              <a:rPr lang="en-US" altLang="zh-CN" dirty="0"/>
              <a:t>. High-Quality Self-Supervised Deep Image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, 2019</a:t>
            </a:r>
            <a:endParaRPr lang="en-US" altLang="zh-CN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11" y="2437819"/>
            <a:ext cx="4813475" cy="1045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02" y="4554737"/>
            <a:ext cx="4616616" cy="959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3365" y="5678057"/>
            <a:ext cx="418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Use Bayes rules and MAP to choose x that maximize the Posterior 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66252" y="3702074"/>
            <a:ext cx="4506294" cy="646331"/>
            <a:chOff x="3066252" y="3702074"/>
            <a:chExt cx="4506294" cy="646331"/>
          </a:xfrm>
        </p:grpSpPr>
        <p:sp>
          <p:nvSpPr>
            <p:cNvPr id="14" name="文本框 13"/>
            <p:cNvSpPr txBox="1"/>
            <p:nvPr/>
          </p:nvSpPr>
          <p:spPr>
            <a:xfrm>
              <a:off x="3066252" y="3702074"/>
              <a:ext cx="4506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1. Train the network to estimate                   by maximizing the similarity</a:t>
              </a:r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/>
            <a:srcRect l="66213" t="20946" r="11839" b="47111"/>
            <a:stretch/>
          </p:blipFill>
          <p:spPr>
            <a:xfrm>
              <a:off x="6348505" y="3728501"/>
              <a:ext cx="1056762" cy="334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646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89190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Self-supervised </a:t>
            </a:r>
            <a:r>
              <a:rPr lang="en-US" altLang="zh-CN" sz="2400" b="1" dirty="0"/>
              <a:t>Bayesian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denoising</a:t>
            </a:r>
            <a:r>
              <a:rPr lang="en-US" altLang="zh-CN" sz="2400" dirty="0"/>
              <a:t> with blind-spot </a:t>
            </a:r>
            <a:r>
              <a:rPr lang="en-US" altLang="zh-CN" sz="2400" dirty="0" smtClean="0"/>
              <a:t>networks</a:t>
            </a:r>
          </a:p>
          <a:p>
            <a:r>
              <a:rPr lang="en-US" altLang="zh-CN" sz="2400" dirty="0" smtClean="0"/>
              <a:t>With </a:t>
            </a:r>
            <a:r>
              <a:rPr lang="en-US" altLang="zh-CN" sz="2400" b="1" dirty="0" smtClean="0"/>
              <a:t>explicit noise model </a:t>
            </a:r>
          </a:p>
          <a:p>
            <a:endParaRPr lang="en-US" altLang="zh-CN" sz="2400" b="1" dirty="0"/>
          </a:p>
          <a:p>
            <a:r>
              <a:rPr lang="en-US" altLang="zh-CN" sz="2400" dirty="0"/>
              <a:t>Assume the </a:t>
            </a:r>
            <a:r>
              <a:rPr lang="en-US" altLang="zh-CN" sz="2400" dirty="0" smtClean="0"/>
              <a:t>prior distribution </a:t>
            </a:r>
            <a:r>
              <a:rPr lang="en-US" altLang="zh-CN" sz="2400" dirty="0"/>
              <a:t>to be a multivariate Gaussian  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smtClean="0"/>
              <a:t>The covariance matrix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The network output </a:t>
            </a:r>
            <a:endParaRPr lang="zh-CN" altLang="en-US" sz="2400" dirty="0"/>
          </a:p>
          <a:p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1246577" y="648866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[7] </a:t>
            </a:r>
            <a:r>
              <a:rPr lang="en-US" altLang="zh-CN" b="1" dirty="0" err="1"/>
              <a:t>Samuli</a:t>
            </a:r>
            <a:r>
              <a:rPr lang="en-US" altLang="zh-CN" b="1" dirty="0" smtClean="0"/>
              <a:t> </a:t>
            </a:r>
            <a:r>
              <a:rPr lang="en-US" altLang="zh-CN" b="1" dirty="0"/>
              <a:t>et al</a:t>
            </a:r>
            <a:r>
              <a:rPr lang="en-US" altLang="zh-CN" dirty="0"/>
              <a:t>. High-Quality Self-Supervised Deep Image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, 2019</a:t>
            </a:r>
            <a:endParaRPr lang="en-US" altLang="zh-CN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75" y="3420946"/>
            <a:ext cx="3646325" cy="47779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357" y="541058"/>
            <a:ext cx="3611465" cy="7502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294" y="4410176"/>
            <a:ext cx="7486543" cy="3746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866" y="5015709"/>
            <a:ext cx="7950281" cy="4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89190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Self-supervised </a:t>
            </a:r>
            <a:r>
              <a:rPr lang="en-US" altLang="zh-CN" sz="2400" b="1" dirty="0"/>
              <a:t>Bayesian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denoising</a:t>
            </a:r>
            <a:r>
              <a:rPr lang="en-US" altLang="zh-CN" sz="2400" dirty="0"/>
              <a:t> with blind-spot </a:t>
            </a:r>
            <a:r>
              <a:rPr lang="en-US" altLang="zh-CN" sz="2400" dirty="0" smtClean="0"/>
              <a:t>networks</a:t>
            </a:r>
          </a:p>
          <a:p>
            <a:r>
              <a:rPr lang="en-US" altLang="zh-CN" sz="2400" dirty="0" smtClean="0"/>
              <a:t>With </a:t>
            </a:r>
            <a:r>
              <a:rPr lang="en-US" altLang="zh-CN" sz="2400" b="1" dirty="0" smtClean="0"/>
              <a:t>explicit noise model </a:t>
            </a:r>
          </a:p>
          <a:p>
            <a:endParaRPr lang="en-US" altLang="zh-CN" sz="2400" b="1" dirty="0" smtClean="0"/>
          </a:p>
          <a:p>
            <a:r>
              <a:rPr lang="en-US" altLang="zh-CN" sz="2400" b="1" dirty="0" smtClean="0"/>
              <a:t>Use different noise models </a:t>
            </a:r>
          </a:p>
          <a:p>
            <a:endParaRPr lang="en-US" altLang="zh-CN" sz="2400" b="1" dirty="0"/>
          </a:p>
          <a:p>
            <a:r>
              <a:rPr lang="en-US" altLang="zh-CN" sz="2400" b="1" dirty="0" smtClean="0"/>
              <a:t>Additive Gaussian</a:t>
            </a:r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1246577" y="648866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[7] </a:t>
            </a:r>
            <a:r>
              <a:rPr lang="en-US" altLang="zh-CN" b="1" dirty="0" err="1"/>
              <a:t>Samuli</a:t>
            </a:r>
            <a:r>
              <a:rPr lang="en-US" altLang="zh-CN" b="1" dirty="0" smtClean="0"/>
              <a:t> </a:t>
            </a:r>
            <a:r>
              <a:rPr lang="en-US" altLang="zh-CN" b="1" dirty="0"/>
              <a:t>et al</a:t>
            </a:r>
            <a:r>
              <a:rPr lang="en-US" altLang="zh-CN" dirty="0"/>
              <a:t>. High-Quality Self-Supervised Deep Image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, 2019</a:t>
            </a:r>
            <a:endParaRPr lang="en-US" altLang="zh-CN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357" y="541058"/>
            <a:ext cx="3611465" cy="7502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162" y="3956010"/>
            <a:ext cx="5010451" cy="534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10" y="4681887"/>
            <a:ext cx="10539490" cy="4905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088" y="5575752"/>
            <a:ext cx="6505623" cy="50959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80105" y="5645882"/>
            <a:ext cx="166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Final output: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3093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8919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Self-supervised </a:t>
            </a:r>
            <a:r>
              <a:rPr lang="en-US" altLang="zh-CN" sz="2400" b="1" dirty="0"/>
              <a:t>Bayesian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denoising</a:t>
            </a:r>
            <a:r>
              <a:rPr lang="en-US" altLang="zh-CN" sz="2400" dirty="0"/>
              <a:t> with blind-spot </a:t>
            </a:r>
            <a:r>
              <a:rPr lang="en-US" altLang="zh-CN" sz="2400" dirty="0" smtClean="0"/>
              <a:t>networks</a:t>
            </a:r>
          </a:p>
          <a:p>
            <a:r>
              <a:rPr lang="en-US" altLang="zh-CN" sz="2400" dirty="0" smtClean="0"/>
              <a:t>With </a:t>
            </a:r>
            <a:r>
              <a:rPr lang="en-US" altLang="zh-CN" sz="2400" b="1" dirty="0" smtClean="0"/>
              <a:t>explicit noise model </a:t>
            </a:r>
          </a:p>
          <a:p>
            <a:endParaRPr lang="en-US" altLang="zh-CN" sz="2400" b="1" dirty="0" smtClean="0"/>
          </a:p>
          <a:p>
            <a:endParaRPr lang="en-US" altLang="zh-CN" sz="2400" b="1" dirty="0"/>
          </a:p>
          <a:p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1246577" y="6488668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>
              <a:spcBef>
                <a:spcPts val="1000"/>
              </a:spcBef>
              <a:buNone/>
            </a:pPr>
            <a:r>
              <a:rPr lang="en-US" altLang="zh-CN" b="1" dirty="0" smtClean="0"/>
              <a:t>[7] </a:t>
            </a:r>
            <a:r>
              <a:rPr lang="en-US" altLang="zh-CN" b="1" dirty="0" err="1"/>
              <a:t>Samuli</a:t>
            </a:r>
            <a:r>
              <a:rPr lang="en-US" altLang="zh-CN" b="1" dirty="0" smtClean="0"/>
              <a:t> </a:t>
            </a:r>
            <a:r>
              <a:rPr lang="en-US" altLang="zh-CN" b="1" dirty="0"/>
              <a:t>et al</a:t>
            </a:r>
            <a:r>
              <a:rPr lang="en-US" altLang="zh-CN" dirty="0"/>
              <a:t>. High-Quality Self-Supervised Deep Image </a:t>
            </a:r>
            <a:r>
              <a:rPr lang="en-US" altLang="zh-CN" dirty="0" err="1" smtClean="0"/>
              <a:t>Denoising</a:t>
            </a:r>
            <a:r>
              <a:rPr lang="en-US" altLang="zh-CN" dirty="0" smtClean="0"/>
              <a:t>, 2019</a:t>
            </a:r>
            <a:endParaRPr lang="en-US" altLang="zh-CN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</a:t>
            </a:r>
            <a:r>
              <a:rPr lang="en-US" altLang="zh-CN" b="1" dirty="0" smtClean="0"/>
              <a:t>rior </a:t>
            </a:r>
            <a:r>
              <a:rPr lang="en-US" altLang="zh-CN" b="1" dirty="0"/>
              <a:t>knowledge or </a:t>
            </a:r>
            <a:r>
              <a:rPr lang="en-US" altLang="zh-CN" b="1" dirty="0" smtClean="0"/>
              <a:t>principles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357" y="541058"/>
            <a:ext cx="3611465" cy="7502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08" y="2808884"/>
            <a:ext cx="10110861" cy="21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09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8919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Self-train in few-shot classification</a:t>
            </a:r>
          </a:p>
          <a:p>
            <a:r>
              <a:rPr lang="en-US" altLang="zh-CN" sz="2400" dirty="0" smtClean="0"/>
              <a:t>1.Train on the support dataset (labeled but few)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Loop:</a:t>
            </a:r>
          </a:p>
          <a:p>
            <a:r>
              <a:rPr lang="en-US" altLang="zh-CN" sz="2400" dirty="0" smtClean="0"/>
              <a:t>2.Predict the unlabeled data, and choos</a:t>
            </a:r>
            <a:r>
              <a:rPr lang="en-US" altLang="zh-CN" sz="2400" dirty="0" smtClean="0"/>
              <a:t>e the </a:t>
            </a:r>
            <a:r>
              <a:rPr lang="en-US" altLang="zh-CN" sz="2400" b="1" dirty="0" smtClean="0"/>
              <a:t>most </a:t>
            </a:r>
            <a:r>
              <a:rPr lang="en-US" altLang="zh-CN" sz="2400" b="1" dirty="0"/>
              <a:t>confident ones(with </a:t>
            </a:r>
            <a:r>
              <a:rPr lang="en-US" altLang="zh-CN" sz="2400" b="1" dirty="0" smtClean="0"/>
              <a:t>Pseudo-label), </a:t>
            </a:r>
            <a:r>
              <a:rPr lang="en-US" altLang="zh-CN" sz="2400" dirty="0" smtClean="0"/>
              <a:t>and add them into the training set </a:t>
            </a:r>
          </a:p>
          <a:p>
            <a:r>
              <a:rPr lang="en-US" altLang="zh-CN" sz="2400" dirty="0" smtClean="0"/>
              <a:t>3.Train the model on the enlarged new dataset 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Self-train and meta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5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89190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Meta learning with optimize method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Train a meta-learner to help the learner adapt the new tasks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Input: different episodes(different small dataset contained few labeled and more unlabeled for both train and test)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Use the test loss to optimize th</a:t>
            </a:r>
            <a:r>
              <a:rPr lang="en-US" altLang="zh-CN" sz="2400" dirty="0" smtClean="0"/>
              <a:t>e meta-learner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 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Self-train and meta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547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10090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Combine self-train and meta-learning with a cherry-picking method:</a:t>
            </a:r>
            <a:endParaRPr lang="en-US" altLang="zh-CN" sz="2400" dirty="0"/>
          </a:p>
          <a:p>
            <a:r>
              <a:rPr lang="en-US" altLang="zh-CN" sz="2400" dirty="0" smtClean="0"/>
              <a:t> 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Self-train and meta learning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82313" y="6444864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spcBef>
                <a:spcPts val="1000"/>
              </a:spcBef>
            </a:pPr>
            <a:r>
              <a:rPr lang="en-US" altLang="zh-CN" b="1" dirty="0" smtClean="0"/>
              <a:t>[8] </a:t>
            </a:r>
            <a:r>
              <a:rPr lang="en-US" altLang="zh-CN" b="1" dirty="0" err="1" smtClean="0"/>
              <a:t>Xinzhe</a:t>
            </a:r>
            <a:r>
              <a:rPr lang="en-US" altLang="zh-CN" b="1" dirty="0" smtClean="0"/>
              <a:t> </a:t>
            </a:r>
            <a:r>
              <a:rPr lang="en-US" altLang="zh-CN" b="1" dirty="0"/>
              <a:t>Li et al</a:t>
            </a:r>
            <a:r>
              <a:rPr lang="en-US" altLang="zh-CN" dirty="0"/>
              <a:t>. Learning to Self-Train for Semi-Supervised Few-Shot </a:t>
            </a:r>
            <a:r>
              <a:rPr lang="en-US" altLang="zh-CN" dirty="0" smtClean="0"/>
              <a:t>Classification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33555"/>
          <a:stretch/>
        </p:blipFill>
        <p:spPr>
          <a:xfrm>
            <a:off x="1191821" y="2206131"/>
            <a:ext cx="8969679" cy="39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4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9871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Combine self-train and meta-learning with a cherry-picking method:</a:t>
            </a:r>
            <a:endParaRPr lang="en-US" altLang="zh-CN" sz="2400" dirty="0"/>
          </a:p>
          <a:p>
            <a:r>
              <a:rPr lang="en-US" altLang="zh-CN" sz="2400" dirty="0" smtClean="0"/>
              <a:t> 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Self-train and meta learning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82313" y="6444864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spcBef>
                <a:spcPts val="1000"/>
              </a:spcBef>
            </a:pPr>
            <a:r>
              <a:rPr lang="en-US" altLang="zh-CN" b="1" dirty="0" smtClean="0"/>
              <a:t>[8] </a:t>
            </a:r>
            <a:r>
              <a:rPr lang="en-US" altLang="zh-CN" b="1" dirty="0" err="1" smtClean="0"/>
              <a:t>Xinzhe</a:t>
            </a:r>
            <a:r>
              <a:rPr lang="en-US" altLang="zh-CN" b="1" dirty="0" smtClean="0"/>
              <a:t> </a:t>
            </a:r>
            <a:r>
              <a:rPr lang="en-US" altLang="zh-CN" b="1" dirty="0"/>
              <a:t>Li et al</a:t>
            </a:r>
            <a:r>
              <a:rPr lang="en-US" altLang="zh-CN" dirty="0"/>
              <a:t>. Learning to Self-Train for Semi-Supervised Few-Shot </a:t>
            </a:r>
            <a:r>
              <a:rPr lang="en-US" altLang="zh-CN" dirty="0" smtClean="0"/>
              <a:t>Classification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29" y="2791446"/>
            <a:ext cx="9541198" cy="23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5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38200" y="1634899"/>
            <a:ext cx="9871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Combine self-train and meta-learning with a cherry-picking method:</a:t>
            </a:r>
            <a:endParaRPr lang="en-US" altLang="zh-CN" sz="2400" dirty="0"/>
          </a:p>
          <a:p>
            <a:r>
              <a:rPr lang="en-US" altLang="zh-CN" sz="2400" dirty="0" smtClean="0"/>
              <a:t> 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Self-train and meta learning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82313" y="6444864"/>
            <a:ext cx="1061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spcBef>
                <a:spcPts val="1000"/>
              </a:spcBef>
            </a:pPr>
            <a:r>
              <a:rPr lang="en-US" altLang="zh-CN" b="1" dirty="0" smtClean="0"/>
              <a:t>[8] </a:t>
            </a:r>
            <a:r>
              <a:rPr lang="en-US" altLang="zh-CN" b="1" dirty="0" err="1" smtClean="0"/>
              <a:t>Xinzhe</a:t>
            </a:r>
            <a:r>
              <a:rPr lang="en-US" altLang="zh-CN" b="1" dirty="0" smtClean="0"/>
              <a:t> </a:t>
            </a:r>
            <a:r>
              <a:rPr lang="en-US" altLang="zh-CN" b="1" dirty="0"/>
              <a:t>Li et al</a:t>
            </a:r>
            <a:r>
              <a:rPr lang="en-US" altLang="zh-CN" dirty="0"/>
              <a:t>. Learning to Self-Train for Semi-Supervised Few-Shot </a:t>
            </a:r>
            <a:r>
              <a:rPr lang="en-US" altLang="zh-CN" dirty="0" smtClean="0"/>
              <a:t>Classification</a:t>
            </a:r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13" y="2140742"/>
            <a:ext cx="10062754" cy="42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07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 on self-supervised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685" y="2035642"/>
            <a:ext cx="12171468" cy="4351338"/>
          </a:xfrm>
        </p:spPr>
        <p:txBody>
          <a:bodyPr/>
          <a:lstStyle/>
          <a:p>
            <a:r>
              <a:rPr lang="en-US" altLang="zh-CN" dirty="0" smtClean="0"/>
              <a:t>Auxiliary task </a:t>
            </a:r>
            <a:r>
              <a:rPr lang="en-US" altLang="zh-CN" dirty="0"/>
              <a:t>: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easy </a:t>
            </a:r>
            <a:r>
              <a:rPr lang="en-US" altLang="zh-CN" dirty="0"/>
              <a:t>and uninterpretable              delicate and </a:t>
            </a:r>
            <a:r>
              <a:rPr lang="en-US" altLang="zh-CN" dirty="0" smtClean="0"/>
              <a:t>interpretable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smtClean="0"/>
              <a:t>Role played by the auxiliary task :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fine-tune            loop train            embedded task &amp; analytical assumption </a:t>
            </a:r>
          </a:p>
          <a:p>
            <a:pPr marL="0" indent="0">
              <a:buNone/>
            </a:pPr>
            <a:r>
              <a:rPr lang="en-US" altLang="zh-CN" dirty="0" smtClean="0"/>
              <a:t>      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2296722" y="4145857"/>
            <a:ext cx="908925" cy="383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4937944" y="4145857"/>
            <a:ext cx="908925" cy="383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4770940" y="2619608"/>
            <a:ext cx="908925" cy="383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75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Target: estimate person number in the given </a:t>
            </a:r>
            <a:r>
              <a:rPr lang="en-US" altLang="zh-CN" sz="2400" dirty="0" smtClean="0"/>
              <a:t>images</a:t>
            </a:r>
          </a:p>
          <a:p>
            <a:pPr marL="0" indent="0">
              <a:buNone/>
            </a:pPr>
            <a:r>
              <a:rPr lang="en-US" altLang="zh-CN" sz="2400" dirty="0" smtClean="0"/>
              <a:t>Input : an image</a:t>
            </a:r>
          </a:p>
          <a:p>
            <a:pPr marL="0" indent="0">
              <a:buNone/>
            </a:pPr>
            <a:r>
              <a:rPr lang="en-US" altLang="zh-CN" sz="2400" dirty="0" smtClean="0"/>
              <a:t>Output : </a:t>
            </a:r>
            <a:r>
              <a:rPr lang="en-US" altLang="zh-CN" sz="2400" dirty="0" smtClean="0"/>
              <a:t>the </a:t>
            </a:r>
            <a:r>
              <a:rPr lang="en-US" altLang="zh-CN" sz="2400" dirty="0" smtClean="0"/>
              <a:t>number or crowd density map 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589333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1934" y="2511501"/>
            <a:ext cx="4144459" cy="1325563"/>
          </a:xfrm>
        </p:spPr>
        <p:txBody>
          <a:bodyPr>
            <a:normAutofit/>
          </a:bodyPr>
          <a:lstStyle/>
          <a:p>
            <a:r>
              <a:rPr lang="en-US" altLang="zh-CN" sz="5400" dirty="0" smtClean="0"/>
              <a:t>Thanks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94701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Target: estimate person number in the given images</a:t>
            </a:r>
          </a:p>
          <a:p>
            <a:pPr marL="0" indent="0">
              <a:buNone/>
            </a:pPr>
            <a:r>
              <a:rPr lang="en-US" altLang="zh-CN" sz="2400" b="1" dirty="0" smtClean="0"/>
              <a:t>Expensive labeled data: </a:t>
            </a:r>
            <a:r>
              <a:rPr lang="en-US" altLang="zh-CN" sz="2400" dirty="0" smtClean="0"/>
              <a:t>each </a:t>
            </a:r>
            <a:r>
              <a:rPr lang="en-US" altLang="zh-CN" sz="2400" dirty="0"/>
              <a:t>individual person </a:t>
            </a:r>
            <a:r>
              <a:rPr lang="en-US" altLang="zh-CN" sz="2400" dirty="0" smtClean="0"/>
              <a:t>should be </a:t>
            </a:r>
            <a:r>
              <a:rPr lang="en-US" altLang="zh-CN" sz="2400" dirty="0"/>
              <a:t>meticulously labeled in </a:t>
            </a:r>
            <a:r>
              <a:rPr lang="en-US" altLang="zh-CN" sz="2400" dirty="0" smtClean="0"/>
              <a:t>training images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47" y="2758502"/>
            <a:ext cx="5087429" cy="36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6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Target: estimate person number in the given images</a:t>
            </a:r>
          </a:p>
          <a:p>
            <a:pPr marL="0" indent="0">
              <a:buNone/>
            </a:pPr>
            <a:r>
              <a:rPr lang="en-US" altLang="zh-CN" sz="2400" b="1" dirty="0" smtClean="0"/>
              <a:t>Expensive labeled data: </a:t>
            </a:r>
            <a:r>
              <a:rPr lang="en-US" altLang="zh-CN" sz="2400" dirty="0" smtClean="0"/>
              <a:t>each </a:t>
            </a:r>
            <a:r>
              <a:rPr lang="en-US" altLang="zh-CN" sz="2400" dirty="0"/>
              <a:t>individual person </a:t>
            </a:r>
            <a:r>
              <a:rPr lang="en-US" altLang="zh-CN" sz="2400" dirty="0" smtClean="0"/>
              <a:t>should be </a:t>
            </a:r>
            <a:r>
              <a:rPr lang="en-US" altLang="zh-CN" sz="2400" dirty="0"/>
              <a:t>meticulously labeled in </a:t>
            </a:r>
            <a:r>
              <a:rPr lang="en-US" altLang="zh-CN" sz="2400" dirty="0" smtClean="0"/>
              <a:t>training images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Self-supervised learning on auxiliary tasks: scaling, cropping, tiling </a:t>
            </a:r>
            <a:r>
              <a:rPr lang="en-US" altLang="zh-CN" sz="2400" dirty="0" err="1" smtClean="0"/>
              <a:t>etc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927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Target: estimate person number in the given images</a:t>
            </a:r>
          </a:p>
          <a:p>
            <a:pPr marL="0" indent="0">
              <a:buNone/>
            </a:pPr>
            <a:r>
              <a:rPr lang="en-US" altLang="zh-CN" sz="2400" b="1" dirty="0" smtClean="0"/>
              <a:t>Expensive labeled data: </a:t>
            </a:r>
            <a:r>
              <a:rPr lang="en-US" altLang="zh-CN" sz="2400" dirty="0" smtClean="0"/>
              <a:t>each individual person should be meticulously labeled in training images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Self-supervised learning on auxiliary tasks: scaling, cropping, tiling </a:t>
            </a:r>
            <a:r>
              <a:rPr lang="en-US" altLang="zh-CN" sz="2400" dirty="0" err="1" smtClean="0"/>
              <a:t>etc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Drawbacks </a:t>
            </a:r>
            <a:r>
              <a:rPr lang="en-US" altLang="zh-CN" sz="2400" dirty="0" smtClean="0"/>
              <a:t>: </a:t>
            </a:r>
            <a:r>
              <a:rPr lang="en-US" altLang="zh-CN" sz="2400" b="1" dirty="0" smtClean="0"/>
              <a:t>task too naïve </a:t>
            </a:r>
            <a:r>
              <a:rPr lang="en-US" altLang="zh-CN" sz="2400" dirty="0" smtClean="0"/>
              <a:t>and </a:t>
            </a:r>
            <a:r>
              <a:rPr lang="en-US" altLang="zh-CN" sz="2400" b="1" dirty="0" smtClean="0"/>
              <a:t>fine-tuning may lead to catastrophic forgetting</a:t>
            </a:r>
            <a:r>
              <a:rPr lang="en-US" altLang="zh-CN" sz="2400" dirty="0" smtClean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589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7987E-69A5-46DD-9A19-AC700889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Multi-task </a:t>
            </a:r>
            <a:r>
              <a:rPr lang="en-US" altLang="zh-CN" b="1" dirty="0" smtClean="0"/>
              <a:t>in Crowd Counting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34A97-89C7-4AFA-A1CD-BECFCDF2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52" y="15321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Learn to </a:t>
            </a:r>
            <a:r>
              <a:rPr lang="en-US" altLang="zh-CN" b="1" dirty="0" smtClean="0"/>
              <a:t>rank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multi-task</a:t>
            </a:r>
            <a:r>
              <a:rPr lang="en-US" altLang="zh-CN" dirty="0" smtClean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74311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1575</Words>
  <Application>Microsoft Office PowerPoint</Application>
  <PresentationFormat>宽屏</PresentationFormat>
  <Paragraphs>256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等线</vt:lpstr>
      <vt:lpstr>等线 Light</vt:lpstr>
      <vt:lpstr>华文仿宋</vt:lpstr>
      <vt:lpstr>Arial</vt:lpstr>
      <vt:lpstr>Cambria Math</vt:lpstr>
      <vt:lpstr>Office 主题​​</vt:lpstr>
      <vt:lpstr>Self-supervised learning </vt:lpstr>
      <vt:lpstr>Review</vt:lpstr>
      <vt:lpstr>Review</vt:lpstr>
      <vt:lpstr>Other methods : more than fine-tune</vt:lpstr>
      <vt:lpstr>Multi-task in Crowd Counting</vt:lpstr>
      <vt:lpstr>Multi-task in Crowd Counting</vt:lpstr>
      <vt:lpstr>Multi-task in Crowd Counting</vt:lpstr>
      <vt:lpstr>Multi-task in Crowd Counting</vt:lpstr>
      <vt:lpstr>Multi-task in Crowd Counting</vt:lpstr>
      <vt:lpstr>Multi-task in Crowd Counting</vt:lpstr>
      <vt:lpstr>Multi-task in Crowd Counting</vt:lpstr>
      <vt:lpstr>Multi-task in Crowd Counting</vt:lpstr>
      <vt:lpstr>Multi-task in Crowd Counting</vt:lpstr>
      <vt:lpstr>Multi-task in Crowd Counting</vt:lpstr>
      <vt:lpstr>Multi-task in Crowd Counting</vt:lpstr>
      <vt:lpstr>Multi-task in Crowd Counting</vt:lpstr>
      <vt:lpstr>Multi-task model</vt:lpstr>
      <vt:lpstr>Embed task in GAN</vt:lpstr>
      <vt:lpstr>Embed task in GAN</vt:lpstr>
      <vt:lpstr>Embed task in GAN</vt:lpstr>
      <vt:lpstr>Embed task in GAN</vt:lpstr>
      <vt:lpstr>Embed task in GAN</vt:lpstr>
      <vt:lpstr>Embed task in GAN</vt:lpstr>
      <vt:lpstr>Embed task in GAN</vt:lpstr>
      <vt:lpstr>Embed task in GAN</vt:lpstr>
      <vt:lpstr>Embed task in GAN</vt:lpstr>
      <vt:lpstr>Embed task in GAN</vt:lpstr>
      <vt:lpstr>Embed task in GAN</vt:lpstr>
      <vt:lpstr>Embed task in GAN</vt:lpstr>
      <vt:lpstr>Embed task in GAN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 on self-supervised learning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铎</dc:creator>
  <cp:lastModifiedBy>张 铎</cp:lastModifiedBy>
  <cp:revision>37</cp:revision>
  <dcterms:created xsi:type="dcterms:W3CDTF">2020-02-23T11:31:15Z</dcterms:created>
  <dcterms:modified xsi:type="dcterms:W3CDTF">2020-02-25T08:09:07Z</dcterms:modified>
</cp:coreProperties>
</file>